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8" r:id="rId2"/>
    <p:sldId id="526" r:id="rId3"/>
    <p:sldId id="525" r:id="rId4"/>
    <p:sldId id="395" r:id="rId5"/>
    <p:sldId id="523" r:id="rId6"/>
    <p:sldId id="385" r:id="rId7"/>
    <p:sldId id="454" r:id="rId8"/>
    <p:sldId id="524" r:id="rId9"/>
    <p:sldId id="489" r:id="rId10"/>
    <p:sldId id="441" r:id="rId11"/>
    <p:sldId id="473" r:id="rId12"/>
    <p:sldId id="470" r:id="rId13"/>
    <p:sldId id="52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FF7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71" autoAdjust="0"/>
  </p:normalViewPr>
  <p:slideViewPr>
    <p:cSldViewPr snapToGrid="0">
      <p:cViewPr>
        <p:scale>
          <a:sx n="84" d="100"/>
          <a:sy n="84" d="100"/>
        </p:scale>
        <p:origin x="-112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29B7F0-A16A-4367-B241-EEDCBD0D7664}" type="datetimeFigureOut">
              <a:rPr lang="en-US"/>
              <a:pPr>
                <a:defRPr/>
              </a:pPr>
              <a:t>8/28/2011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BE9F50-5C5E-45E2-83E3-11B0F847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54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39B0C-E4F1-4B14-9D25-E92A99CF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3805-D6D6-48F4-809B-848BB96F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4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1F74-D409-43F9-9DE1-E1C08E54C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7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97D2C-49C0-4B78-92F9-5E7F002EB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04C08-7F28-4E52-BE2B-085FA617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0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02D6-E816-42F5-BB55-33DCBABFE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475F-612A-4E26-B43A-A9E3A2DC6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583D-CFA8-4B24-B4DF-C2618CD07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1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5CB55-EDD4-4134-A884-48E94D57C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2DC6-1709-43DF-A5A8-5634E72CE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E45FD-9DBA-4677-9680-134091E55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872D0-8479-458A-B9FC-A1C2D6179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E01F1D-F3B0-4F27-8629-C3164737A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595813"/>
            <a:ext cx="16557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28019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 txBox="1">
            <a:spLocks/>
          </p:cNvSpPr>
          <p:nvPr/>
        </p:nvSpPr>
        <p:spPr bwMode="auto">
          <a:xfrm>
            <a:off x="684213" y="4105275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2000" dirty="0" smtClean="0"/>
              <a:t>6 </a:t>
            </a:r>
            <a:r>
              <a:rPr lang="en-ZA" sz="2000" dirty="0"/>
              <a:t>JULY 2011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5013325"/>
            <a:ext cx="30654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BSOLUTE FINAL ROUTE LOG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12788"/>
            <a:ext cx="7735887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6"/>
          <p:cNvSpPr>
            <a:spLocks/>
          </p:cNvSpPr>
          <p:nvPr/>
        </p:nvSpPr>
        <p:spPr bwMode="auto">
          <a:xfrm>
            <a:off x="3476625" y="708025"/>
            <a:ext cx="25971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6600"/>
                </a:solidFill>
              </a:rPr>
              <a:t>Branding</a:t>
            </a:r>
            <a:br>
              <a:rPr lang="en-US" sz="3200" b="1">
                <a:solidFill>
                  <a:srgbClr val="FF6600"/>
                </a:solidFill>
              </a:rPr>
            </a:br>
            <a:endParaRPr lang="en-US" sz="32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enesis Route Brochure 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953">
            <a:off x="3779838" y="2217738"/>
            <a:ext cx="488315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519738" y="698500"/>
            <a:ext cx="3432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latin typeface="Calibri" pitchFamily="34" charset="0"/>
              </a:rPr>
              <a:t>GENESIS </a:t>
            </a:r>
            <a:r>
              <a:rPr lang="en-US" sz="2200" dirty="0">
                <a:latin typeface="Calibri" pitchFamily="34" charset="0"/>
              </a:rPr>
              <a:t>ROUTE ‘Z’ FOLDER</a:t>
            </a:r>
          </a:p>
        </p:txBody>
      </p:sp>
      <p:pic>
        <p:nvPicPr>
          <p:cNvPr id="10244" name="Picture 6" descr="Genesis Route Brochure out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042">
            <a:off x="787400" y="1271588"/>
            <a:ext cx="46450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GeoTrail brochure - INNER rev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079750"/>
            <a:ext cx="4389438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3688" y="1096963"/>
            <a:ext cx="3194050" cy="4302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200" smtClean="0">
                <a:latin typeface="Calibri" pitchFamily="34" charset="0"/>
              </a:rPr>
              <a:t>GEOTRAIL ‘Z’ FOLDER</a:t>
            </a:r>
          </a:p>
        </p:txBody>
      </p:sp>
      <p:pic>
        <p:nvPicPr>
          <p:cNvPr id="11268" name="Picture 5" descr="GeoTrail brochure - OUTER rev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11299">
            <a:off x="449263" y="1262063"/>
            <a:ext cx="4341812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 txBox="1">
            <a:spLocks/>
          </p:cNvSpPr>
          <p:nvPr/>
        </p:nvSpPr>
        <p:spPr bwMode="auto">
          <a:xfrm>
            <a:off x="460375" y="1068388"/>
            <a:ext cx="82296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F6600"/>
                </a:solidFill>
              </a:rPr>
              <a:t>Remaining challenges:</a:t>
            </a:r>
            <a:endParaRPr lang="en-US" sz="4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HS -Geol &amp; PA's Ver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91" y="608717"/>
            <a:ext cx="7295444" cy="573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4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MMWHS_Geological Points A4 2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2907"/>
            <a:ext cx="78486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3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 idx="4294967295"/>
          </p:nvPr>
        </p:nvSpPr>
        <p:spPr>
          <a:xfrm>
            <a:off x="460375" y="547688"/>
            <a:ext cx="8229600" cy="10239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6600"/>
                </a:solidFill>
              </a:rPr>
              <a:t>Overview of BATOBIC Projects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8800" y="1358900"/>
            <a:ext cx="803275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Calibri" pitchFamily="34" charset="0"/>
              </a:rPr>
              <a:t>Construction of the Bulembu Road – R167 000 </a:t>
            </a:r>
            <a:r>
              <a:rPr lang="en-US" dirty="0" smtClean="0">
                <a:latin typeface="Calibri" pitchFamily="34" charset="0"/>
              </a:rPr>
              <a:t>000 – Completed 2009</a:t>
            </a:r>
            <a:endParaRPr lang="en-US" dirty="0">
              <a:latin typeface="Calibri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Barberton Tourism and Biodiversity Corridor (BATOBIC) is a programme with the objective of developing sustainable nature based, adventure  and cultural tourism within the region;</a:t>
            </a: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BATOBIC  </a:t>
            </a:r>
            <a:r>
              <a:rPr lang="en-US" dirty="0">
                <a:latin typeface="Calibri" pitchFamily="34" charset="0"/>
              </a:rPr>
              <a:t>is responsible for coordinating the implementation of a number of projects, funded by the National Dept. of Tourism in aid of poverty relief. These include:</a:t>
            </a:r>
          </a:p>
          <a:p>
            <a:pPr marL="1524000" lvl="2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Calibri" pitchFamily="34" charset="0"/>
              </a:rPr>
              <a:t>Institutional Strengthening of BATOBIC;</a:t>
            </a:r>
          </a:p>
          <a:p>
            <a:pPr lvl="2" eaLnBrk="0" hangingPunct="0">
              <a:spcBef>
                <a:spcPct val="2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3 </a:t>
            </a:r>
            <a:r>
              <a:rPr lang="en-US" sz="1600" dirty="0">
                <a:latin typeface="Calibri" pitchFamily="34" charset="0"/>
              </a:rPr>
              <a:t>TOURISM </a:t>
            </a:r>
            <a:r>
              <a:rPr lang="en-US" sz="1600" dirty="0" smtClean="0">
                <a:latin typeface="Calibri" pitchFamily="34" charset="0"/>
              </a:rPr>
              <a:t>ROUTE PROJECTS</a:t>
            </a:r>
            <a:endParaRPr lang="en-US" sz="1600" dirty="0">
              <a:latin typeface="Calibri" pitchFamily="34" charset="0"/>
            </a:endParaRPr>
          </a:p>
          <a:p>
            <a:pPr marL="1524000" lvl="2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b="1" dirty="0">
                <a:latin typeface="Calibri" pitchFamily="34" charset="0"/>
              </a:rPr>
              <a:t>Tourist Route Development &amp; Marketing;</a:t>
            </a:r>
          </a:p>
          <a:p>
            <a:pPr marL="1524000" lvl="2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b="1" dirty="0">
                <a:latin typeface="Calibri" pitchFamily="34" charset="0"/>
              </a:rPr>
              <a:t>Signposting &amp; beautification of 2 main </a:t>
            </a:r>
            <a:r>
              <a:rPr lang="en-US" sz="1600" b="1" dirty="0" err="1">
                <a:latin typeface="Calibri" pitchFamily="34" charset="0"/>
              </a:rPr>
              <a:t>Umjindi</a:t>
            </a:r>
            <a:r>
              <a:rPr lang="en-US" sz="1600" b="1" dirty="0">
                <a:latin typeface="Calibri" pitchFamily="34" charset="0"/>
              </a:rPr>
              <a:t> access intersections;</a:t>
            </a:r>
          </a:p>
          <a:p>
            <a:pPr marL="1524000" lvl="2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b="1" dirty="0">
                <a:latin typeface="Calibri" pitchFamily="34" charset="0"/>
              </a:rPr>
              <a:t>Development of </a:t>
            </a:r>
            <a:r>
              <a:rPr lang="en-US" sz="1600" b="1" dirty="0" err="1">
                <a:latin typeface="Calibri" pitchFamily="34" charset="0"/>
              </a:rPr>
              <a:t>Bulembu</a:t>
            </a:r>
            <a:r>
              <a:rPr lang="en-US" sz="1600" b="1" dirty="0">
                <a:latin typeface="Calibri" pitchFamily="34" charset="0"/>
              </a:rPr>
              <a:t> Road </a:t>
            </a:r>
            <a:r>
              <a:rPr lang="en-US" sz="1600" b="1" dirty="0" err="1">
                <a:latin typeface="Calibri" pitchFamily="34" charset="0"/>
              </a:rPr>
              <a:t>Geotrail</a:t>
            </a:r>
            <a:r>
              <a:rPr lang="en-US" sz="1600" b="1" dirty="0">
                <a:latin typeface="Calibri" pitchFamily="34" charset="0"/>
              </a:rPr>
              <a:t>;</a:t>
            </a:r>
          </a:p>
          <a:p>
            <a:pPr lvl="2" eaLnBrk="0" hangingPunct="0">
              <a:spcBef>
                <a:spcPct val="20000"/>
              </a:spcBef>
              <a:defRPr/>
            </a:pPr>
            <a:r>
              <a:rPr lang="en-US" sz="1600" dirty="0" smtClean="0">
                <a:latin typeface="Calibri" pitchFamily="34" charset="0"/>
              </a:rPr>
              <a:t>OTHER PROJECTS</a:t>
            </a:r>
            <a:endParaRPr lang="en-US" sz="1600" dirty="0">
              <a:latin typeface="Calibri" pitchFamily="34" charset="0"/>
            </a:endParaRPr>
          </a:p>
          <a:p>
            <a:pPr marL="1524000" lvl="2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Calibri" pitchFamily="34" charset="0"/>
              </a:rPr>
              <a:t>Cultural Heritage town enhancement </a:t>
            </a:r>
            <a:r>
              <a:rPr lang="en-US" sz="1600" dirty="0" err="1">
                <a:latin typeface="Calibri" pitchFamily="34" charset="0"/>
              </a:rPr>
              <a:t>programme</a:t>
            </a:r>
            <a:r>
              <a:rPr lang="en-US" sz="1600" dirty="0">
                <a:latin typeface="Calibri" pitchFamily="34" charset="0"/>
              </a:rPr>
              <a:t>.</a:t>
            </a:r>
          </a:p>
          <a:p>
            <a:pPr marL="1524000" lvl="2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Calibri" pitchFamily="34" charset="0"/>
              </a:rPr>
              <a:t>Development of 1</a:t>
            </a:r>
            <a:r>
              <a:rPr lang="en-US" sz="1600" baseline="30000" dirty="0">
                <a:latin typeface="Calibri" pitchFamily="34" charset="0"/>
              </a:rPr>
              <a:t>st</a:t>
            </a:r>
            <a:r>
              <a:rPr lang="en-US" sz="1600" dirty="0">
                <a:latin typeface="Calibri" pitchFamily="34" charset="0"/>
              </a:rPr>
              <a:t> phase Bio Park &amp; Visitor Info Centre;</a:t>
            </a:r>
          </a:p>
          <a:p>
            <a:pPr marL="1524000" lvl="2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Calibri" pitchFamily="34" charset="0"/>
              </a:rPr>
              <a:t>Lomshiyo Trust Lodge Development</a:t>
            </a:r>
            <a:r>
              <a:rPr lang="en-US" sz="1600" dirty="0" smtClean="0">
                <a:latin typeface="Calibri" pitchFamily="34" charset="0"/>
              </a:rPr>
              <a:t>;</a:t>
            </a:r>
          </a:p>
          <a:p>
            <a:pPr marL="609600" indent="-609600" eaLnBrk="0" hangingPunct="0">
              <a:spcBef>
                <a:spcPct val="20000"/>
              </a:spcBef>
              <a:buSzPct val="15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libri" pitchFamily="34" charset="0"/>
              </a:rPr>
              <a:t>Further projects &amp; interventions identified from strategy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p 1 report"/>
          <p:cNvPicPr>
            <a:picLocks noChangeAspect="1" noChangeArrowheads="1"/>
          </p:cNvPicPr>
          <p:nvPr/>
        </p:nvPicPr>
        <p:blipFill rotWithShape="1">
          <a:blip r:embed="rId2"/>
          <a:srcRect l="4860" t="15831" r="29221" b="13496"/>
          <a:stretch/>
        </p:blipFill>
        <p:spPr bwMode="auto">
          <a:xfrm>
            <a:off x="869950" y="587375"/>
            <a:ext cx="7499350" cy="562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48267" y="699907"/>
            <a:ext cx="3397955" cy="525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Lucida Sans" pitchFamily="34" charset="0"/>
              </a:rPr>
              <a:t>3 projects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2003425" y="1828800"/>
            <a:ext cx="1287463" cy="744538"/>
          </a:xfrm>
          <a:prstGeom prst="wedgeRectCallout">
            <a:avLst>
              <a:gd name="adj1" fmla="val 77818"/>
              <a:gd name="adj2" fmla="val 1448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6600"/>
                </a:solidFill>
              </a:rPr>
              <a:t>GENESIS ROUTE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044319" y="3233738"/>
            <a:ext cx="1778000" cy="746125"/>
          </a:xfrm>
          <a:prstGeom prst="wedgeRectCallout">
            <a:avLst>
              <a:gd name="adj1" fmla="val -114366"/>
              <a:gd name="adj2" fmla="val 205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6600"/>
                </a:solidFill>
              </a:rPr>
              <a:t>MAKHONJWA GEOTRAIL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854575" y="1084263"/>
            <a:ext cx="1658938" cy="744537"/>
          </a:xfrm>
          <a:prstGeom prst="wedgeRectCallout">
            <a:avLst>
              <a:gd name="adj1" fmla="val -61513"/>
              <a:gd name="adj2" fmla="val 225143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6600"/>
                </a:solidFill>
              </a:rPr>
              <a:t>BARBERTON GATEWAYS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urist information board rev 3-Layou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46113"/>
            <a:ext cx="842803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768975" y="612775"/>
          <a:ext cx="2681288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3" imgW="3238500" imgH="6866941" progId="CorelDRAW.Graphic.13">
                  <p:embed/>
                </p:oleObj>
              </mc:Choice>
              <mc:Fallback>
                <p:oleObj name="CorelDRAW" r:id="rId3" imgW="3238500" imgH="6866941" progId="CorelDRAW.Graphic.1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612775"/>
                        <a:ext cx="2681288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6413" y="1560513"/>
            <a:ext cx="49752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2400" u="sng">
                <a:latin typeface="Calibri" pitchFamily="34" charset="0"/>
              </a:rPr>
              <a:t>ROUTE EXTENT: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en-US" sz="2400" u="sng">
              <a:latin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</a:rPr>
              <a:t>20 Sites between Barberton &amp; Bulembu: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10x Geological Sites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6 x view sites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4 x geological &amp; view sites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13 require intensive development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7 require only a signage plinth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200">
              <a:latin typeface="Calibri" pitchFamily="34" charset="0"/>
            </a:endParaRP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200">
              <a:latin typeface="Calibri" pitchFamily="34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642938"/>
            <a:ext cx="5808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6600"/>
                </a:solidFill>
                <a:latin typeface="Lucida Sans" pitchFamily="34" charset="0"/>
              </a:rPr>
              <a:t>Makhonjwa Geotrail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o sitespecific Design - S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8" b="7437"/>
          <a:stretch>
            <a:fillRect/>
          </a:stretch>
        </p:blipFill>
        <p:spPr bwMode="auto">
          <a:xfrm>
            <a:off x="63500" y="1079500"/>
            <a:ext cx="28194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Geo sitespecific Design - S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b="6935"/>
          <a:stretch>
            <a:fillRect/>
          </a:stretch>
        </p:blipFill>
        <p:spPr bwMode="auto">
          <a:xfrm>
            <a:off x="63500" y="4351338"/>
            <a:ext cx="327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Geo sitespecific Design - S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7851"/>
          <a:stretch>
            <a:fillRect/>
          </a:stretch>
        </p:blipFill>
        <p:spPr bwMode="auto">
          <a:xfrm>
            <a:off x="5834063" y="4267200"/>
            <a:ext cx="318293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Geo sitespecific Design - 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r="2032" b="8649"/>
          <a:stretch>
            <a:fillRect/>
          </a:stretch>
        </p:blipFill>
        <p:spPr bwMode="auto">
          <a:xfrm>
            <a:off x="5956300" y="517525"/>
            <a:ext cx="30607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Geo sitespecific Design - S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4" b="8575"/>
          <a:stretch>
            <a:fillRect/>
          </a:stretch>
        </p:blipFill>
        <p:spPr bwMode="auto">
          <a:xfrm>
            <a:off x="6429375" y="2581275"/>
            <a:ext cx="2587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Geo sitespecific Design - S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1" b="8008"/>
          <a:stretch>
            <a:fillRect/>
          </a:stretch>
        </p:blipFill>
        <p:spPr bwMode="auto">
          <a:xfrm>
            <a:off x="63500" y="2944813"/>
            <a:ext cx="21971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 descr="Geo sitespecific Design - S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6854"/>
          <a:stretch>
            <a:fillRect/>
          </a:stretch>
        </p:blipFill>
        <p:spPr bwMode="auto">
          <a:xfrm>
            <a:off x="3449638" y="4897438"/>
            <a:ext cx="23225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 descr="Geo sitespecific Design - S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 b="7359"/>
          <a:stretch>
            <a:fillRect/>
          </a:stretch>
        </p:blipFill>
        <p:spPr bwMode="auto">
          <a:xfrm>
            <a:off x="2952750" y="517525"/>
            <a:ext cx="2909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Eo Signage Plinths"/>
          <p:cNvPicPr>
            <a:picLocks noChangeAspect="1" noChangeArrowheads="1"/>
          </p:cNvPicPr>
          <p:nvPr/>
        </p:nvPicPr>
        <p:blipFill rotWithShape="1">
          <a:blip r:embed="rId10"/>
          <a:srcRect t="10569" r="46241" b="7458"/>
          <a:stretch/>
        </p:blipFill>
        <p:spPr bwMode="auto">
          <a:xfrm>
            <a:off x="2700338" y="5002213"/>
            <a:ext cx="947737" cy="1084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342900" y="555625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GEOSITES</a:t>
            </a:r>
          </a:p>
        </p:txBody>
      </p:sp>
      <p:pic>
        <p:nvPicPr>
          <p:cNvPr id="25602" name="Picture 4" descr="Geo sitespecific Design - S 1"/>
          <p:cNvPicPr>
            <a:picLocks noChangeAspect="1" noChangeArrowheads="1"/>
          </p:cNvPicPr>
          <p:nvPr/>
        </p:nvPicPr>
        <p:blipFill rotWithShape="1">
          <a:blip r:embed="rId11"/>
          <a:srcRect l="2222" t="11851" r="2222" b="6667"/>
          <a:stretch/>
        </p:blipFill>
        <p:spPr bwMode="auto">
          <a:xfrm>
            <a:off x="2260600" y="2044700"/>
            <a:ext cx="4368800" cy="279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ateway 2 base plan FINAL (REV 8) 2011-03-17-A2-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68600"/>
            <a:ext cx="49911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Gateway 1 base plan FINAL (REV 8)-A2-GATEWAY 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4100" y="593725"/>
            <a:ext cx="5308600" cy="3748088"/>
          </a:xfrm>
          <a:noFill/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6721475" y="4344988"/>
            <a:ext cx="2179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 smtClean="0"/>
              <a:t>SHEBA </a:t>
            </a:r>
            <a:r>
              <a:rPr lang="en-US" dirty="0"/>
              <a:t>ROAD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153025" y="5919788"/>
            <a:ext cx="2760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GENERAAL </a:t>
            </a:r>
            <a:r>
              <a:rPr lang="en-US" dirty="0" smtClean="0"/>
              <a:t>STREET</a:t>
            </a:r>
            <a:endParaRPr lang="en-US" dirty="0"/>
          </a:p>
        </p:txBody>
      </p:sp>
      <p:sp>
        <p:nvSpPr>
          <p:cNvPr id="8198" name="Title 6"/>
          <p:cNvSpPr>
            <a:spLocks/>
          </p:cNvSpPr>
          <p:nvPr/>
        </p:nvSpPr>
        <p:spPr bwMode="auto">
          <a:xfrm>
            <a:off x="161925" y="1006475"/>
            <a:ext cx="338772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6600"/>
                </a:solidFill>
              </a:rPr>
              <a:t>Barberton Gateways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205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CorelDRAW</vt:lpstr>
      <vt:lpstr>PowerPoint Presentation</vt:lpstr>
      <vt:lpstr>PowerPoint Presentation</vt:lpstr>
      <vt:lpstr>PowerPoint Presentation</vt:lpstr>
      <vt:lpstr>Overview of BATOBIC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johalize</dc:creator>
  <cp:lastModifiedBy>NO</cp:lastModifiedBy>
  <cp:revision>218</cp:revision>
  <dcterms:created xsi:type="dcterms:W3CDTF">2011-02-06T13:26:29Z</dcterms:created>
  <dcterms:modified xsi:type="dcterms:W3CDTF">2011-08-28T20:13:41Z</dcterms:modified>
</cp:coreProperties>
</file>